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601" r:id="rId3"/>
    <p:sldId id="535" r:id="rId4"/>
    <p:sldId id="265" r:id="rId5"/>
    <p:sldId id="299" r:id="rId6"/>
    <p:sldId id="573" r:id="rId7"/>
    <p:sldId id="311" r:id="rId8"/>
    <p:sldId id="300" r:id="rId9"/>
    <p:sldId id="775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773" r:id="rId86"/>
    <p:sldId id="772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601"/>
            <p14:sldId id="535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775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773"/>
            <p14:sldId id="772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632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0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1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ra.co.jp/corporate/business/thermal-power/list/yokohama" TargetMode="Externa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fepc.or.jp/supply/hatsuden/fire" TargetMode="Externa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497FA9-8A2E-DD25-1B40-E5FD492C9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Y-</a:t>
            </a:r>
            <a:r>
              <a:rPr lang="en-US" altLang="ja-JP" dirty="0" err="1"/>
              <a:t>teraya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熱力学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2026/1/30</a:t>
            </a:r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3"/>
            <a:ext cx="6778913" cy="1534324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線図と状態変化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熱サイクル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/>
                <a:t>				</a:t>
              </a:r>
              <a:r>
                <a:rPr lang="ja-JP" altLang="en-US" sz="3600"/>
                <a:t>物質</a:t>
              </a:r>
              <a:r>
                <a:rPr kumimoji="1" lang="ja-JP" altLang="en-US" sz="3600"/>
                <a:t>は</a:t>
              </a:r>
              <a:r>
                <a:rPr kumimoji="1" lang="ja-JP" altLang="en-US" sz="360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/>
                <a:t>である！</a:t>
              </a:r>
              <a:endParaRPr kumimoji="1" lang="en-US" altLang="ja-JP" sz="3600"/>
            </a:p>
            <a:p>
              <a:pPr marL="0" indent="0" algn="justLow">
                <a:buNone/>
              </a:pPr>
              <a:endParaRPr kumimoji="1" lang="en-US" altLang="ja-JP" sz="1050"/>
            </a:p>
            <a:p>
              <a:pPr algn="justLow"/>
              <a:r>
                <a:rPr lang="ja-JP" altLang="en-US" sz="3600"/>
                <a:t>温度</a:t>
              </a:r>
              <a:r>
                <a:rPr lang="en-US" altLang="ja-JP" sz="3600"/>
                <a:t>: </a:t>
              </a:r>
              <a:r>
                <a:rPr lang="ja-JP" altLang="en-US" sz="3600"/>
                <a:t>分子の運動</a:t>
              </a:r>
              <a:endParaRPr kumimoji="1" lang="en-US" altLang="ja-JP" sz="3600"/>
            </a:p>
            <a:p>
              <a:pPr algn="justLow"/>
              <a:r>
                <a:rPr kumimoji="1" lang="ja-JP" altLang="en-US" sz="3600"/>
                <a:t>圧力</a:t>
              </a:r>
              <a:r>
                <a:rPr kumimoji="1" lang="en-US" altLang="ja-JP" sz="3600"/>
                <a:t>: </a:t>
              </a:r>
              <a:r>
                <a:rPr kumimoji="1" lang="ja-JP" altLang="en-US" sz="3600"/>
                <a:t>分子の衝突</a:t>
              </a:r>
              <a:endParaRPr kumimoji="1" lang="en-US" altLang="ja-JP" sz="360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熱力学</a:t>
            </a:r>
            <a:r>
              <a:rPr kumimoji="1" lang="ja-JP" altLang="en-US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/>
                <a:t>				</a:t>
              </a:r>
              <a:r>
                <a:rPr lang="ja-JP" altLang="en-US" sz="3600"/>
                <a:t>原子や分子の</a:t>
              </a:r>
              <a:r>
                <a:rPr lang="ja-JP" altLang="en-US" sz="360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/>
            </a:p>
            <a:p>
              <a:pPr algn="justLow"/>
              <a:r>
                <a:rPr lang="ja-JP" altLang="en-US" sz="3600"/>
                <a:t>温度</a:t>
              </a:r>
              <a:r>
                <a:rPr lang="en-US" altLang="ja-JP" sz="3600"/>
                <a:t>: </a:t>
              </a:r>
              <a:r>
                <a:rPr lang="ja-JP" altLang="en-US" sz="3600"/>
                <a:t>熱膨張からの経験温度</a:t>
              </a:r>
              <a:endParaRPr lang="en-US" altLang="ja-JP" sz="3600"/>
            </a:p>
            <a:p>
              <a:pPr algn="justLow"/>
              <a:r>
                <a:rPr lang="ja-JP" altLang="en-US" sz="3600"/>
                <a:t>圧力</a:t>
              </a:r>
              <a:r>
                <a:rPr lang="en-US" altLang="ja-JP" sz="3600"/>
                <a:t>: </a:t>
              </a:r>
              <a:r>
                <a:rPr lang="ja-JP" altLang="en-US" sz="3600"/>
                <a:t>力を面積で割った量</a:t>
              </a:r>
              <a:endParaRPr lang="en-US" altLang="ja-JP" sz="360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dirty="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78867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熱力学の</a:t>
            </a:r>
            <a:r>
              <a:rPr kumimoji="1" lang="ja-JP" altLang="en-US" dirty="0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線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を左に示す．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11526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線図を左に示す．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11719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https://tsukatte.com/microwave-oven</a:t>
            </a:r>
            <a:r>
              <a:rPr lang="en-US" altLang="ja-JP" dirty="0"/>
              <a:t>, </a:t>
            </a:r>
            <a:r>
              <a:rPr lang="en-US" altLang="ja-JP" dirty="0">
                <a:hlinkClick r:id="rId3"/>
              </a:rPr>
              <a:t>https://irasutoya.com/2020/08/ih.html</a:t>
            </a:r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3200" dirty="0"/>
                  <a:t>物質を構成する分子の運動エネルギーの総和</a:t>
                </a:r>
                <a:endParaRPr lang="en-US" altLang="ja-JP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sz="3200" i="1">
                            <a:latin typeface="Cambria Math" panose="02040503050406030204" pitchFamily="18" charset="0"/>
                          </a:rPr>
                          <m:t>線図</m:t>
                        </m:r>
                        <m:r>
                          <a:rPr lang="ja-JP" altLang="en-US" sz="3200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sz="3200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sz="3200" dirty="0"/>
                  <a:t> </a:t>
                </a:r>
                <a:endParaRPr kumimoji="1" lang="en-US" altLang="ja-JP" sz="3200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sz="3200" dirty="0"/>
                  <a:t>…(2.34)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2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線図と状態変化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88BA1-DB59-14B0-3F8C-C0BF3C328D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0281B6-7A61-FB0B-1644-36B755BF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ja-JP" dirty="0"/>
              <a:t>JERA </a:t>
            </a:r>
            <a:r>
              <a:rPr lang="ja-JP" altLang="en-US" dirty="0"/>
              <a:t>横浜火力発電所</a:t>
            </a:r>
            <a:endParaRPr lang="ja-JP" altLang="en-US" sz="2400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C1B146F-2FED-AB0C-2E86-F24941F000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https://www.jera.co.jp/corporate/business/thermal-power/list/yokohama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C59B4C-071A-82D9-F4A9-9D427465933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712D23C-0DEA-0671-1948-99CB08B7C17D}"/>
              </a:ext>
            </a:extLst>
          </p:cNvPr>
          <p:cNvSpPr/>
          <p:nvPr/>
        </p:nvSpPr>
        <p:spPr>
          <a:xfrm>
            <a:off x="170804" y="5673020"/>
            <a:ext cx="4451387" cy="1306705"/>
          </a:xfrm>
          <a:prstGeom prst="rect">
            <a:avLst/>
          </a:prstGeom>
          <a:solidFill>
            <a:schemeClr val="lt1">
              <a:alpha val="7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>
                <a:solidFill>
                  <a:srgbClr val="000000"/>
                </a:solidFill>
              </a:rPr>
              <a:t>日本の電気の</a:t>
            </a:r>
            <a:r>
              <a:rPr lang="ja-JP" altLang="en-US" sz="2800">
                <a:solidFill>
                  <a:schemeClr val="accent6"/>
                </a:solidFill>
              </a:rPr>
              <a:t>約</a:t>
            </a:r>
            <a:r>
              <a:rPr lang="en-US" altLang="ja-JP" sz="2800">
                <a:solidFill>
                  <a:schemeClr val="accent6"/>
                </a:solidFill>
              </a:rPr>
              <a:t>80%</a:t>
            </a:r>
            <a:r>
              <a:rPr lang="ja-JP" altLang="en-US" sz="2800">
                <a:solidFill>
                  <a:srgbClr val="000000"/>
                </a:solidFill>
              </a:rPr>
              <a:t>を</a:t>
            </a:r>
            <a:endParaRPr lang="en-US" altLang="ja-JP" sz="2800">
              <a:solidFill>
                <a:srgbClr val="000000"/>
              </a:solidFill>
            </a:endParaRPr>
          </a:p>
          <a:p>
            <a:r>
              <a:rPr lang="ja-JP" altLang="en-US" sz="2800">
                <a:solidFill>
                  <a:srgbClr val="000000"/>
                </a:solidFill>
              </a:rPr>
              <a:t>火力発電で供給している！</a:t>
            </a:r>
          </a:p>
        </p:txBody>
      </p:sp>
    </p:spTree>
    <p:extLst>
      <p:ext uri="{BB962C8B-B14F-4D97-AF65-F5344CB8AC3E}">
        <p14:creationId xmlns:p14="http://schemas.microsoft.com/office/powerpoint/2010/main" val="4873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発電用</a:t>
            </a:r>
            <a:r>
              <a:rPr kumimoji="1" lang="ja-JP" altLang="en-US"/>
              <a:t>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https://fepc.or.jp/supply/hatsuden/fire</a:t>
            </a:r>
            <a:r>
              <a:rPr lang="ja-JP" altLang="en-US" dirty="0"/>
              <a:t>（一部加筆，著作権上の理由により該当画像を削除）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7A5E6B-61AF-CB8A-55DA-B51FA88F8325}"/>
              </a:ext>
            </a:extLst>
          </p:cNvPr>
          <p:cNvSpPr txBox="1"/>
          <p:nvPr/>
        </p:nvSpPr>
        <p:spPr>
          <a:xfrm>
            <a:off x="4583725" y="6754810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給水ポンプ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1A44C4-A961-88B0-03B7-BC23B1E82E51}"/>
              </a:ext>
            </a:extLst>
          </p:cNvPr>
          <p:cNvSpPr/>
          <p:nvPr/>
        </p:nvSpPr>
        <p:spPr>
          <a:xfrm>
            <a:off x="136902" y="5357712"/>
            <a:ext cx="2648790" cy="703717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/>
              <a:t>熱を受け取る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BCD7413-60CA-7F73-BC15-CA1A76051099}"/>
              </a:ext>
            </a:extLst>
          </p:cNvPr>
          <p:cNvSpPr/>
          <p:nvPr/>
        </p:nvSpPr>
        <p:spPr>
          <a:xfrm>
            <a:off x="7660084" y="5949721"/>
            <a:ext cx="2648790" cy="703717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/>
              <a:t>熱を捨てる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0CEC9C1-E3AD-3CD0-F68D-07A1AA8A07B9}"/>
              </a:ext>
            </a:extLst>
          </p:cNvPr>
          <p:cNvSpPr/>
          <p:nvPr/>
        </p:nvSpPr>
        <p:spPr>
          <a:xfrm>
            <a:off x="4595416" y="681595"/>
            <a:ext cx="2648790" cy="703717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/>
              <a:t>仕事する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ECD8FA-45F5-1323-02C4-F47AE19F719F}"/>
              </a:ext>
            </a:extLst>
          </p:cNvPr>
          <p:cNvSpPr txBox="1"/>
          <p:nvPr/>
        </p:nvSpPr>
        <p:spPr>
          <a:xfrm>
            <a:off x="1404760" y="6754810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ボイラー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F341B9D-9E89-6D85-79B2-61DEE75078EC}"/>
              </a:ext>
            </a:extLst>
          </p:cNvPr>
          <p:cNvSpPr txBox="1"/>
          <p:nvPr/>
        </p:nvSpPr>
        <p:spPr>
          <a:xfrm>
            <a:off x="8181947" y="4313948"/>
            <a:ext cx="615553" cy="149776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ja-JP" altLang="en-US" sz="2800"/>
              <a:t>復水器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BCE0CB5-D387-45D0-ED5E-C83FE38DC678}"/>
              </a:ext>
            </a:extLst>
          </p:cNvPr>
          <p:cNvSpPr txBox="1"/>
          <p:nvPr/>
        </p:nvSpPr>
        <p:spPr>
          <a:xfrm>
            <a:off x="7793995" y="3363126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発電機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D73CE5F-A026-8D44-DFF5-80618097CDE1}"/>
              </a:ext>
            </a:extLst>
          </p:cNvPr>
          <p:cNvSpPr txBox="1"/>
          <p:nvPr/>
        </p:nvSpPr>
        <p:spPr>
          <a:xfrm>
            <a:off x="7826577" y="1194845"/>
            <a:ext cx="20313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2800"/>
              <a:t>タービン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1E6D902-85E6-FAAA-4729-2164F391AAC4}"/>
              </a:ext>
            </a:extLst>
          </p:cNvPr>
          <p:cNvSpPr txBox="1"/>
          <p:nvPr/>
        </p:nvSpPr>
        <p:spPr>
          <a:xfrm>
            <a:off x="3788996" y="1531606"/>
            <a:ext cx="125078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水蒸気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7971365-BB78-169E-12EF-818AE1EF18BB}"/>
              </a:ext>
            </a:extLst>
          </p:cNvPr>
          <p:cNvSpPr txBox="1"/>
          <p:nvPr/>
        </p:nvSpPr>
        <p:spPr>
          <a:xfrm>
            <a:off x="4252832" y="5529412"/>
            <a:ext cx="4335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水</a:t>
            </a:r>
          </a:p>
        </p:txBody>
      </p:sp>
      <p:sp>
        <p:nvSpPr>
          <p:cNvPr id="8" name="矢印: 上 7">
            <a:extLst>
              <a:ext uri="{FF2B5EF4-FFF2-40B4-BE49-F238E27FC236}">
                <a16:creationId xmlns:a16="http://schemas.microsoft.com/office/drawing/2014/main" id="{3B2B80D9-F496-8237-BB58-5027EF02DC1E}"/>
              </a:ext>
            </a:extLst>
          </p:cNvPr>
          <p:cNvSpPr/>
          <p:nvPr/>
        </p:nvSpPr>
        <p:spPr>
          <a:xfrm rot="5400000">
            <a:off x="4182272" y="1861535"/>
            <a:ext cx="462043" cy="843949"/>
          </a:xfrm>
          <a:prstGeom prst="upArrow">
            <a:avLst>
              <a:gd name="adj1" fmla="val 50000"/>
              <a:gd name="adj2" fmla="val 67253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EEB3B630-A641-70D0-943E-166D5DDC8393}"/>
              </a:ext>
            </a:extLst>
          </p:cNvPr>
          <p:cNvSpPr/>
          <p:nvPr/>
        </p:nvSpPr>
        <p:spPr>
          <a:xfrm>
            <a:off x="4232210" y="4730750"/>
            <a:ext cx="462043" cy="843949"/>
          </a:xfrm>
          <a:prstGeom prst="upArrow">
            <a:avLst>
              <a:gd name="adj1" fmla="val 50000"/>
              <a:gd name="adj2" fmla="val 67253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環状 12">
            <a:extLst>
              <a:ext uri="{FF2B5EF4-FFF2-40B4-BE49-F238E27FC236}">
                <a16:creationId xmlns:a16="http://schemas.microsoft.com/office/drawing/2014/main" id="{D9D088F0-E4AD-327D-CBCF-61F90CF88317}"/>
              </a:ext>
            </a:extLst>
          </p:cNvPr>
          <p:cNvSpPr/>
          <p:nvPr/>
        </p:nvSpPr>
        <p:spPr>
          <a:xfrm>
            <a:off x="2461016" y="1864113"/>
            <a:ext cx="5278314" cy="5279117"/>
          </a:xfrm>
          <a:prstGeom prst="circularArrow">
            <a:avLst>
              <a:gd name="adj1" fmla="val 11197"/>
              <a:gd name="adj2" fmla="val 1142322"/>
              <a:gd name="adj3" fmla="val 21057360"/>
              <a:gd name="adj4" fmla="val 1994729"/>
              <a:gd name="adj5" fmla="val 12500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0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[m]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[m]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17284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5528</Words>
  <Application>Microsoft Office PowerPoint</Application>
  <PresentationFormat>ユーザー設定</PresentationFormat>
  <Paragraphs>989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熱力学のスタンス</vt:lpstr>
      <vt:lpstr>熱力学のキーワード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P-V線図と状態変化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熱サイクル</vt:lpstr>
      <vt:lpstr>ﾆｺﾗ･ﾚｵﾅｰﾙ･ｻﾃﾞｨ･ｶﾙﾉｰ （A.D. 1796-1832年）</vt:lpstr>
      <vt:lpstr>熱機関</vt:lpstr>
      <vt:lpstr>JERA 横浜火力発電所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2026-01-29T16:54:31Z</dcterms:modified>
  <cp:contentStatus/>
</cp:coreProperties>
</file>